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7" r:id="rId3"/>
    <p:sldId id="278" r:id="rId4"/>
    <p:sldId id="257" r:id="rId5"/>
    <p:sldId id="279" r:id="rId6"/>
    <p:sldId id="294" r:id="rId7"/>
    <p:sldId id="295" r:id="rId8"/>
    <p:sldId id="259" r:id="rId9"/>
    <p:sldId id="282" r:id="rId10"/>
    <p:sldId id="283" r:id="rId11"/>
    <p:sldId id="296" r:id="rId12"/>
    <p:sldId id="297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60" r:id="rId21"/>
    <p:sldId id="261" r:id="rId22"/>
    <p:sldId id="263" r:id="rId23"/>
    <p:sldId id="298" r:id="rId24"/>
    <p:sldId id="299" r:id="rId25"/>
    <p:sldId id="265" r:id="rId26"/>
    <p:sldId id="276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8A8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277E6-9535-4928-A2CF-F0831AF1C974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1B7A-53D7-4DAD-B075-D54885356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19945-354C-4B4A-AA68-2503F0D8F94D}" type="slidenum">
              <a:rPr lang="en-US" altLang="ru-RU" smtClean="0"/>
              <a:pPr/>
              <a:t>6</a:t>
            </a:fld>
            <a:endParaRPr lang="en-US" altLang="ru-RU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8292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BB3C8-7D1C-4925-B041-5524171CCE34}" type="slidenum">
              <a:rPr lang="en-US" altLang="ru-RU" smtClean="0"/>
              <a:pPr/>
              <a:t>7</a:t>
            </a:fld>
            <a:endParaRPr lang="en-US" alt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195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B939FA-2AD5-4511-8B31-673BD138E679}" type="datetimeFigureOut">
              <a:rPr lang="ru-RU" smtClean="0"/>
              <a:t>пт. 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F393FE-E7BD-4C61-B9FF-211E25C45B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ПРОГРАММЫ  ДОШКОЛЬНОГО  ОБРАЗОВАНИЯ  ДЛЯ ОБУЧАЮЩИХСЯ С НАРУШЕНИЕМ  ЗРЕНИЯ  МБДОУ № 144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КОМПЕНСИРУЮЩЕГО ВИДА»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MARINA\Desktop\Мои документы\Фото\РППС\Здание детского сада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636912"/>
            <a:ext cx="5279738" cy="388843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 в раннем возрасте (для слабовидящих и обучающихся с пониженным зрением):</a:t>
            </a:r>
          </a:p>
          <a:p>
            <a:r>
              <a:rPr lang="ru-RU" sz="1300" b="1" dirty="0"/>
              <a:t> </a:t>
            </a:r>
            <a:r>
              <a:rPr lang="ru-RU" sz="1300" b="1" dirty="0" smtClean="0"/>
              <a:t>     К </a:t>
            </a:r>
            <a:r>
              <a:rPr lang="ru-RU" sz="1300" b="1" dirty="0">
                <a:solidFill>
                  <a:srgbClr val="3E18A8"/>
                </a:solidFill>
              </a:rPr>
              <a:t>трем годам</a:t>
            </a:r>
            <a:r>
              <a:rPr lang="ru-RU" sz="1300" dirty="0">
                <a:solidFill>
                  <a:srgbClr val="3E18A8"/>
                </a:solidFill>
              </a:rPr>
              <a:t> </a:t>
            </a:r>
            <a:r>
              <a:rPr lang="ru-RU" sz="1300" dirty="0"/>
              <a:t>на основании адаптационно-компенсаторных механизмов у ребенка появляется способность использовать зрение в отражении окружающего с опорой на ориентировочно-поисковую, информационно-познавательную, регулирующую и контролирующую функции зрительной деятельности:</a:t>
            </a:r>
          </a:p>
          <a:p>
            <a:r>
              <a:rPr lang="ru-RU" sz="1300" dirty="0"/>
              <a:t>1) интересуется окружающими предметами, активно их рассматривает; проявляет интерес к полимодальным впечатлениям: зрение в сочетании со слуховыми и осязательными впечатлениями. Использует специфические, культурно фиксированные предметные действия с помощью педагогического работника, проявляет знания назначений бытовых предметов, игрушек ближайшего окружения. Демонстрирует умения в действиях с игрушками. Проявляет избирательное отношение к предметам;</a:t>
            </a:r>
          </a:p>
          <a:p>
            <a:r>
              <a:rPr lang="ru-RU" sz="1300" dirty="0"/>
              <a:t>2) стремится к общению и воспринимает смыслы в знакомых ситуациях общения с педагогическим работником, активно подражает им в речи и звукопроизношениях. Зрительно узнает близких окружающих. Положительно относится к совместным с педагогическим работником или родителями (законными представителями) действиям, проявляет интерес к его действиям, способен к зрительному подражанию, опираясь на зрительное восприятие, ищет поддержки и оценки со стороны педагогического работника, родителей (законный представителей), принимающих участие в совместной деятельности;</a:t>
            </a:r>
          </a:p>
          <a:p>
            <a:r>
              <a:rPr lang="ru-RU" sz="1300" dirty="0"/>
              <a:t>3) владеет активной и пассивной речью: понимает речь педагогических работников, родителей (законных представителей), может обращаться с вопросами и просьбами, знает названия окружающих предметов и игрушек, способен узнавать их по слову, проявляет понимание связи слов с воспринимаемым им зрительно предметов и объектов, использует вербальные и невербальные средства общения;</a:t>
            </a:r>
          </a:p>
          <a:p>
            <a:r>
              <a:rPr lang="ru-RU" sz="1300" dirty="0"/>
              <a:t>4) проявляет интерес к другим детям, к их проявлениям и действиям;</a:t>
            </a:r>
          </a:p>
          <a:p>
            <a:r>
              <a:rPr lang="ru-RU" sz="1300" dirty="0"/>
              <a:t>5) любит слушать стихи, песни, короткие сказки, рассматривать книгу, двигаться в пространстве под музыку, проявляет живой эмоциональный отклик на эстетические впечатления от зрительного, слухового восприятия, на результат игровых действий с игрушками;</a:t>
            </a:r>
          </a:p>
          <a:p>
            <a:r>
              <a:rPr lang="ru-RU" sz="1300" dirty="0"/>
              <a:t>6) владеет свободной ходьбой с перемещением под контролем зрения в знакомом и в малознакомом пространствах, использует зрение при преодолении препятствий, активен в ходьбе для удовлетворения своих жизненных потребностей. При ходьбе на основе контроля зрения способен: сохранять, изменять направление движения и достигать цель. Крупная и мелкая моторика рук, зрительно-моторная координация обеспечивают формирование двигательного компонента различных видов деятельности.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 в на этапе завершения дошкольного образования (для слепых обучающихся):</a:t>
            </a:r>
          </a:p>
          <a:p>
            <a:pPr algn="just"/>
            <a:r>
              <a:rPr lang="ru-RU" sz="1200" b="1" dirty="0" smtClean="0"/>
              <a:t>            </a:t>
            </a:r>
            <a:r>
              <a:rPr lang="ru-RU" sz="1250" b="1" dirty="0" smtClean="0"/>
              <a:t>К </a:t>
            </a:r>
            <a:r>
              <a:rPr lang="ru-RU" sz="1250" b="1" dirty="0" smtClean="0">
                <a:solidFill>
                  <a:srgbClr val="3E18A8"/>
                </a:solidFill>
              </a:rPr>
              <a:t>семи-восьми </a:t>
            </a:r>
            <a:r>
              <a:rPr lang="ru-RU" sz="1250" b="1" dirty="0">
                <a:solidFill>
                  <a:srgbClr val="3E18A8"/>
                </a:solidFill>
              </a:rPr>
              <a:t>годам</a:t>
            </a:r>
            <a:r>
              <a:rPr lang="ru-RU" sz="1250" dirty="0">
                <a:solidFill>
                  <a:srgbClr val="3E18A8"/>
                </a:solidFill>
              </a:rPr>
              <a:t> </a:t>
            </a:r>
            <a:r>
              <a:rPr lang="ru-RU" sz="1250" dirty="0"/>
              <a:t>на основании адаптационно-компенсаторных </a:t>
            </a:r>
            <a:r>
              <a:rPr lang="ru-RU" sz="1250" dirty="0" smtClean="0"/>
              <a:t>механизмов ребёнок:</a:t>
            </a:r>
            <a:endParaRPr lang="ru-RU" sz="1250" b="1" dirty="0" smtClean="0">
              <a:solidFill>
                <a:srgbClr val="3E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dirty="0"/>
              <a:t>1) проявляет умения использовать самостоятельно или с помощью педагогического работника, родителей (законных представителей) культурные способы деятельности, проявляет известную инициативность и самостоятельность в игре, общении, познании, самообслуживании и других видах детской активности, способен выбирать род занятий, ориентируясь в предметно-пространственной организации мест активного бодрствования;</a:t>
            </a:r>
          </a:p>
          <a:p>
            <a:r>
              <a:rPr lang="ru-RU" sz="1250" dirty="0"/>
              <a:t>2) положительно относится к миру, другим людям и самому себе, обладает чувством собственного достоинства, обладает опытом участия в совместных играх с детьми, проявляет положительное отношение к практическому взаимодействию с педагогическим работником в познавательной, трудовой и других видах деятельности;</a:t>
            </a:r>
          </a:p>
          <a:p>
            <a:r>
              <a:rPr lang="ru-RU" sz="1250" dirty="0"/>
              <a:t>3) достаточно хорошо владеет устной речью, использует ее компенсаторную роль в жизнедеятельности, может высказывать свои мысли и желания, использовать речь для выражения своих мыслей, чувств и желаний, алгоритмизации деятельности, описания движений и действий,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r>
              <a:rPr lang="ru-RU" sz="1250" dirty="0"/>
              <a:t>4) владеет умением по просьбе выполнять основные (доступные для освоения) движения, владеет схемой тела с формированием умений и навыков ориентировки; владеет умениями и навыками пространственной ориентировки на слух; развита моторика рук, их мышечная сила, владеет навыками пространственной ориентировки на микроплоскости, владеет двуручным способом выполнения деятельности с дифференциацией разноименных функций;</a:t>
            </a:r>
          </a:p>
          <a:p>
            <a:r>
              <a:rPr lang="ru-RU" sz="1250" dirty="0"/>
              <a:t>5) способен придерживаться некоторых правил и норм поведения в разных видах деятельности, во взаимоотношениях с педагогическим работником и обучающимися, может соблюдать правила безопасного поведения и личной гигиены, проявляет настойчивость в выполнении освоенных предметно-практических действий по самообслуживанию, способен преодолевать чувство страха при передвижении в свободном пространстве;</a:t>
            </a:r>
          </a:p>
          <a:p>
            <a:r>
              <a:rPr lang="ru-RU" sz="1250" dirty="0"/>
              <a:t>6) проявляет познавательный интерес и любознательность, задает вопросы педагогическим работником и обучающимся, интересуется причинно-следственными связями, пытается самостоятельно придумать объяснения явлениям природы и поступкам людей; владеет компенсаторными способами познавательной и других видов деятельности; обладает начальными знаниями о себе, о природном и социальном мире, в котором живет; знаком с произведениями детской литературы, проявляет интерес и умение слушать литературные произведения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 на этапе завершения дошкольного образования</a:t>
            </a:r>
          </a:p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слабовидящих и обучающихся с пониженным зрением):</a:t>
            </a:r>
          </a:p>
          <a:p>
            <a:r>
              <a:rPr lang="ru-RU" sz="1300" b="1" dirty="0"/>
              <a:t> </a:t>
            </a:r>
            <a:r>
              <a:rPr lang="ru-RU" sz="1300" b="1" dirty="0" smtClean="0"/>
              <a:t>     </a:t>
            </a:r>
            <a:r>
              <a:rPr lang="ru-RU" sz="1200" b="1" dirty="0" smtClean="0"/>
              <a:t>К </a:t>
            </a:r>
            <a:r>
              <a:rPr lang="ru-RU" sz="1200" b="1" dirty="0" smtClean="0">
                <a:solidFill>
                  <a:srgbClr val="3E18A8"/>
                </a:solidFill>
              </a:rPr>
              <a:t>семи-восьми </a:t>
            </a:r>
            <a:r>
              <a:rPr lang="ru-RU" sz="1200" b="1" dirty="0">
                <a:solidFill>
                  <a:srgbClr val="3E18A8"/>
                </a:solidFill>
              </a:rPr>
              <a:t>годам</a:t>
            </a:r>
            <a:r>
              <a:rPr lang="ru-RU" sz="1200" dirty="0">
                <a:solidFill>
                  <a:srgbClr val="3E18A8"/>
                </a:solidFill>
              </a:rPr>
              <a:t> </a:t>
            </a:r>
            <a:r>
              <a:rPr lang="ru-RU" sz="1200" dirty="0"/>
              <a:t>на основании адаптационно-компенсаторных механизмов у </a:t>
            </a:r>
            <a:r>
              <a:rPr lang="ru-RU" sz="1200" dirty="0" smtClean="0"/>
              <a:t>ребенка:</a:t>
            </a:r>
          </a:p>
          <a:p>
            <a:r>
              <a:rPr lang="ru-RU" sz="1200" dirty="0"/>
              <a:t>1) умение использовать самостоятельно или с помощью педагогического работника культурные способы деятельности, проявляет известную инициативность и самостоятельность в игре, общении, познании, самообслуживании, конструировании и других видах детской активности, осваиваемых в условиях нарушенного зрения. Способен выбирать себе род занятий, зрительно и осмысленно ориентируясь в предметно-пространственной организации мест активного бодрствования. </a:t>
            </a:r>
          </a:p>
          <a:p>
            <a:r>
              <a:rPr lang="ru-RU" sz="1200" dirty="0"/>
              <a:t>2) положительное отношение к миру, другим людям и самому себе, обладает чувством собственного достоинства. Проявляет интерес и обладает опытом участия в совместных играх со детьми. Проявляет положительное отношение к практическому взаимодействию с другими детьми и педагогическим работником в познавательной, трудовой и других видах деятельности. Способен активно и результативно взаимодействовать с участниками по совместной деятельности, освоенной на уровне практических умений и навыков, с осуществлением регуляции и контроля действий собственных и партнеров, с использованием вербальных и невербальных средств общения. </a:t>
            </a:r>
          </a:p>
          <a:p>
            <a:r>
              <a:rPr lang="ru-RU" sz="1200" dirty="0"/>
              <a:t>3) способность к воображению, которое реализуется в разных видах деятельности: познавательной, продуктивной, двигательной, в игре. Ребенок владеет разными формами и видами игры, различает условную и реальную ситуации, следует игровым правилам, использует компенсаторные возможности для организации и поддержания игровой ситуации, умеет регулировать и контролировать игровые действия. Обладает опытом инициатора в организации игр с другими детьми;</a:t>
            </a:r>
          </a:p>
          <a:p>
            <a:r>
              <a:rPr lang="ru-RU" sz="1200" dirty="0"/>
              <a:t>4) владение устной речью, использование ее как компенсаторной роли в жизнедеятельности, высказывание своих мыслей и желаний, использование речи для выражения чувств, алгоритмизации деятельности, описания движений и действий, построения речевого высказывания в ситуации общения, владение лексическим значением слов, правильное обозначение предметов и явлении, действий признаков предметов, признаков действий; выделение звуков в словах, у ребенка складываются предпосылки грамотности;</a:t>
            </a:r>
          </a:p>
          <a:p>
            <a:r>
              <a:rPr lang="ru-RU" sz="1200" dirty="0"/>
              <a:t>5) у ребенка развита крупная и мелкая моторика. Он владеет навыками свободной, уверенной ходьбы, мобилен в знакомых предметно-пространственных зонах. Владеет основными произвольными движениями, умениями и навыками выполнения физических упражнений (доступных по медицинским показаниям). Владеет схемой тела с формированием умений и навыков ориентировки "от себя". Проявляет развитые физические качества, координационные </a:t>
            </a:r>
            <a:r>
              <a:rPr lang="ru-RU" sz="1200" dirty="0" smtClean="0"/>
              <a:t>способности</a:t>
            </a:r>
          </a:p>
          <a:p>
            <a:r>
              <a:rPr lang="ru-RU" sz="1200" dirty="0" smtClean="0"/>
              <a:t>6</a:t>
            </a:r>
            <a:r>
              <a:rPr lang="ru-RU" sz="1200" dirty="0"/>
              <a:t>) может следовать социальным нормам поведения и правилам в разных видах деятельности, во взаимоотношениях с педагогическим работником и другими детьми, может соблюдать правила безопасного поведения и личной гигиены. Ребенок проявляет настойчивость в выполнении освоенных предметно-практических действий по самообслуживанию;</a:t>
            </a:r>
          </a:p>
          <a:p>
            <a:r>
              <a:rPr lang="ru-RU" sz="1200" dirty="0"/>
              <a:t>7) проявляет познавательный интерес и любознательность, задает вопросы педагогическим работником и обучающимся, интересуется причинно-следственными связями.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раздел: 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общее содержание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обеспечивающее полноценное развитие личности детей  с нарушением зрения: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входит: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Описание образовательной деятельности по 5-ти образовательным областям: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Социально-коммуникативное развитие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Познавательное развитие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Речевое развитие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Художественно-эстетическое развитие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Физическое развитие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педагогических работников с детьми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Взаимодействие педагогического коллектива с родителями (законными представителями) обучающихся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Программа коррекционно-развивающей работы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Федеральная рабочая программа воспитания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 ФГОС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N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386364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социально-коммуникативное развитие:</a:t>
            </a:r>
          </a:p>
          <a:p>
            <a:pPr lvl="0"/>
            <a:r>
              <a:rPr lang="ru-RU" sz="1250" b="1" dirty="0">
                <a:solidFill>
                  <a:srgbClr val="CC00FF"/>
                </a:solidFill>
              </a:rPr>
              <a:t>Ранний возраст. Слепые </a:t>
            </a:r>
            <a:r>
              <a:rPr lang="ru-RU" sz="1250" b="1" dirty="0" smtClean="0">
                <a:solidFill>
                  <a:srgbClr val="CC00FF"/>
                </a:solidFill>
              </a:rPr>
              <a:t>обучающиеся. </a:t>
            </a:r>
          </a:p>
          <a:p>
            <a:pPr lvl="0"/>
            <a:r>
              <a:rPr lang="ru-RU" sz="1250" b="1" dirty="0" smtClean="0">
                <a:solidFill>
                  <a:srgbClr val="CC00FF"/>
                </a:solidFill>
              </a:rPr>
              <a:t>В </a:t>
            </a:r>
            <a:r>
              <a:rPr lang="ru-RU" sz="1250" b="1" dirty="0">
                <a:solidFill>
                  <a:srgbClr val="CC00FF"/>
                </a:solidFill>
              </a:rPr>
              <a:t>области социально-коммуникативного развития</a:t>
            </a:r>
            <a:r>
              <a:rPr lang="ru-RU" sz="1250" dirty="0"/>
              <a:t> основными задачами образовательной деятельности являются: создание условий развития у слепого ребенка потребности в общении, освоении им социальных средств и накопления опыта социального взаимодействия, развитии коммуникативной способности (на дословесном и словесном уровнях), обеспечение его психического развития с формированием картины мира, пониманием себя через восприятие окружающих, развитие готовности к общению на следующем возрастном </a:t>
            </a:r>
            <a:r>
              <a:rPr lang="ru-RU" sz="1250" dirty="0" smtClean="0"/>
              <a:t>этапе</a:t>
            </a:r>
          </a:p>
          <a:p>
            <a:r>
              <a:rPr lang="ru-RU" sz="1250" b="1" dirty="0">
                <a:solidFill>
                  <a:srgbClr val="CC00FF"/>
                </a:solidFill>
              </a:rPr>
              <a:t>Ранний возраст. Слабовидящие и обучающиеся с пониженным зрением (амблиопией и косоглазием, функциональными расстройствами и нарушениями зрения</a:t>
            </a:r>
            <a:endParaRPr lang="ru-RU" sz="1250" dirty="0">
              <a:solidFill>
                <a:srgbClr val="CC00FF"/>
              </a:solidFill>
            </a:endParaRPr>
          </a:p>
          <a:p>
            <a:r>
              <a:rPr lang="ru-RU" sz="1250" b="1" dirty="0">
                <a:solidFill>
                  <a:srgbClr val="CC00FF"/>
                </a:solidFill>
              </a:rPr>
              <a:t>В области социально-коммуникативного развития</a:t>
            </a:r>
            <a:r>
              <a:rPr lang="ru-RU" sz="1250" dirty="0">
                <a:solidFill>
                  <a:srgbClr val="CC00FF"/>
                </a:solidFill>
              </a:rPr>
              <a:t> </a:t>
            </a:r>
            <a:r>
              <a:rPr lang="ru-RU" sz="1250" dirty="0"/>
              <a:t>основной задачей образовательной деятельности является создание условий для развития у слабовидящего ребенка и обучающихся с пониженным зрением (амблиопией и косоглазием, функциональными расстройствами и нарушениями зрения) потребности в общении, освоения им опыта социального взаимодействия, развития коммуникативной способности, способности к невербальному общению, обеспечения его психического развития с формированием картины мира, понимания себя за счет восприятия окружающих, развития готовности к общению на следующем возрастном этапе</a:t>
            </a:r>
            <a:r>
              <a:rPr lang="ru-RU" sz="1250" dirty="0" smtClean="0"/>
              <a:t>.</a:t>
            </a:r>
          </a:p>
          <a:p>
            <a:r>
              <a:rPr lang="ru-RU" sz="1250" b="1" dirty="0">
                <a:solidFill>
                  <a:srgbClr val="CC00FF"/>
                </a:solidFill>
              </a:rPr>
              <a:t>Дошкольный возраст. Слепые обучающиеся </a:t>
            </a:r>
            <a:endParaRPr lang="ru-RU" sz="1250" dirty="0">
              <a:solidFill>
                <a:srgbClr val="CC00FF"/>
              </a:solidFill>
            </a:endParaRPr>
          </a:p>
          <a:p>
            <a:r>
              <a:rPr lang="ru-RU" sz="1250" dirty="0"/>
              <a:t>В области социально-коммуникативного развития слепых обучающихся дошкольного возраста основными задачами образовательной деятельности является создание условий для:</a:t>
            </a:r>
          </a:p>
          <a:p>
            <a:r>
              <a:rPr lang="ru-RU" sz="1250" dirty="0"/>
              <a:t>- развития положительного отношения ребенка к себе и другим людям;</a:t>
            </a:r>
          </a:p>
          <a:p>
            <a:r>
              <a:rPr lang="ru-RU" sz="1250" dirty="0"/>
              <a:t>- развития коммуникативной и социальной компетентности;</a:t>
            </a:r>
          </a:p>
          <a:p>
            <a:r>
              <a:rPr lang="ru-RU" sz="1250" dirty="0"/>
              <a:t>- развития игровой деятельности;</a:t>
            </a:r>
          </a:p>
          <a:p>
            <a:r>
              <a:rPr lang="ru-RU" sz="1250" dirty="0" smtClean="0"/>
              <a:t>- обеспечения </a:t>
            </a:r>
            <a:r>
              <a:rPr lang="ru-RU" sz="1250" dirty="0"/>
              <a:t>развития у слепого ребенка адаптационно-компенсаторных механизмов освоения социальных сред в их многообразии</a:t>
            </a:r>
            <a:r>
              <a:rPr lang="ru-RU" sz="1250" dirty="0" smtClean="0"/>
              <a:t>.</a:t>
            </a:r>
          </a:p>
          <a:p>
            <a:r>
              <a:rPr lang="ru-RU" sz="1250" b="1" dirty="0">
                <a:solidFill>
                  <a:srgbClr val="CC00FF"/>
                </a:solidFill>
              </a:rPr>
              <a:t>Дошкольный возраст. Слабовидящие и обучающиеся с пониженным зрением (амблиопией и косоглазием, функциональными расстройствами и нарушениями зрения</a:t>
            </a:r>
            <a:endParaRPr lang="ru-RU" sz="1250" dirty="0">
              <a:solidFill>
                <a:srgbClr val="CC00FF"/>
              </a:solidFill>
            </a:endParaRPr>
          </a:p>
          <a:p>
            <a:r>
              <a:rPr lang="ru-RU" sz="1250" b="1" dirty="0"/>
              <a:t>Основными задачами</a:t>
            </a:r>
            <a:r>
              <a:rPr lang="ru-RU" sz="1250" dirty="0"/>
              <a:t> образовательной деятельности являются создание условий:</a:t>
            </a:r>
          </a:p>
          <a:p>
            <a:r>
              <a:rPr lang="ru-RU" sz="1250" dirty="0"/>
              <a:t>- для развития положительного отношения ребенка к себе и другим людям;</a:t>
            </a:r>
          </a:p>
          <a:p>
            <a:r>
              <a:rPr lang="ru-RU" sz="1250" dirty="0"/>
              <a:t>- развития коммуникативной и социальной компетентности;</a:t>
            </a:r>
          </a:p>
          <a:p>
            <a:r>
              <a:rPr lang="ru-RU" sz="1250" dirty="0"/>
              <a:t>- развития игровой деятельности;</a:t>
            </a:r>
          </a:p>
          <a:p>
            <a:r>
              <a:rPr lang="ru-RU" sz="1250" dirty="0"/>
              <a:t>- обеспечения развития у слабовидящего ребенка адаптационно-компенсаторных механизмов освоения социальных сред в их многообразии.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4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856984" cy="615553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познавательное развитие:</a:t>
            </a:r>
          </a:p>
          <a:p>
            <a:pPr lvl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направления познавательного развития: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целостной картины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(мир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природы, социальный мир, предметное окружение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</a:t>
            </a:r>
          </a:p>
          <a:p>
            <a:pPr lvl="0"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 формируемой участниками образовательных отношений реализуется программа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«Знакомим дошкольников с природой родного края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старшая, подготовительная группы)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96186"/>
              </p:ext>
            </p:extLst>
          </p:nvPr>
        </p:nvGraphicFramePr>
        <p:xfrm>
          <a:off x="1043608" y="764704"/>
          <a:ext cx="7128792" cy="1446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868"/>
                <a:gridCol w="1973051"/>
                <a:gridCol w="1749944"/>
                <a:gridCol w="1687929"/>
              </a:tblGrid>
              <a:tr h="16888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Познавательное  развитие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1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сенсорной </a:t>
                      </a:r>
                      <a:r>
                        <a:rPr lang="ru-RU" sz="1000" dirty="0" smtClean="0">
                          <a:effectLst/>
                        </a:rPr>
                        <a:t>культуры, формирование сенсорных эталонов (форма, цвет, величина, пространство и т.д.)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познавательно-исследовательской деятельности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Формирование элементарных математических представлений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Формирование целостной картины мира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(мир природы,  социальный мир, предметное окружение)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5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07858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речевое развитие: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работы по развитию речи: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своевременное и эффективное развитие речи как средства общения, познания, самовыражения ребенка, становления разных видов детской деятельности, на основе овладения языком своего народа.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как средством общения и культуры;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словаря;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связной, грамматически правильной диалогической и монологической речи;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творчества;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 интонационной культуры речи, фонематического слуха;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книжной культурой, детской литературой, понимание на слух текстов различных жанров детской литературы;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аналитико-синтетической активности как предпосылки обучения грамоте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через использование знаний о родном крае при формировании всех компонентов устной речи  (лексика, грамматический строй, звукопроизношение, диалогическая и монологическая речь).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знакомство с произведениями устного народного творчества народов Кузбасса: пословицы, загадки, скороговорки и др.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творчеством детских писателей и поэтов Кузбасса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Н.Глушкова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Мазикин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Шапиро, В.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Минькова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Лавряшина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Лаврина,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Береснёв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Гержидович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Хохлов и др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59400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художественно-эстетическое развитие: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содержание ОО «Художественно-эстетическое развитие» направлено на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 творческой деятельности детей (изобразительной, конструктивно-модельной, музыкальной и др.). Что предполагает: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отношения к окружающему миру;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представлений о видах искусства;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восприятие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музыки, художественной литературы, фольклора;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 персонажам художественных произведений;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самостоятельной творческой деятельности детей (изобразительной, конструктивно-модельной, музыкальной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 формируемой участниками образовательных отношений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программы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Лыковой «Цветные ладошки» и И.Каплунова, И.Новоскольцева «Ладушки»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18630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физическое развитие: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следующих видах поведения детей: двигательном, в том числе, связанном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детей в движении;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организма к воздействию различных неблагоприятных факторов;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и знания о различных видах физических упражнений спортивного характера;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целенаправленно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физические качества (скоростные, скоростно-силовые, силу, гибкость, ловкость и выносливость);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движений, чувства равновесия, ориентировку в пространстве, скоростную реакцию, силу и гибкость;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тренировку мелкой мускулатуры тонких движения рук через специально подобранные комплексы физических упражнений и игр с учётом возрастных и индивидуальных особенностей ребёнка;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возможность самостоятельного выполнения детьми всех гигиенических процедур и навыков самообслуживания;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потребность в регулярных занятиях физической культуры.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 формируемой участниками образовательных отношений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программы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Ж.Е.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Фирилёвой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Е.Г. Сайкиной «СА-ФИ-ДАНСЕ», М.Д.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Маханёвой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«Программа оздоровления детей дошкольного возраста»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название: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 дошкольного образования  МБДОУ № 144 «Детский сад компенсирующего вида» для обучающихся с нарушением зрения  (слепых, слабовидящих, с амблиопией и косоглазием). Разработана на основе ФАОП ДО (извлечения для обучающихся с нарушением зрения).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название: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 ДО МБДОУ № 144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на детей с нарушением зрения в возрасте от 1,5 до 8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2736305" cy="3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98"/>
            <a:ext cx="9144001" cy="68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\Desktop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087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ОРГАНИЗАЦИОННОГО РАЗДЕЛА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ВКЛЮЧАЕТ В СЕБЯ: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Психолого-педагогические условия реализации ФАОП (разные для разных нозологических групп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Особенности организации предметно-пространственной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Кадровые условия реализации ФАОП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Материально-техническое обеспечение ФАОП ДО, обеспеченность методическими материалами и средствами обучения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Финансовые условия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Режим и распорядок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Федеральный календарный план воспитательной работы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087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показатели организации режима дня</a:t>
            </a: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74090"/>
              </p:ext>
            </p:extLst>
          </p:nvPr>
        </p:nvGraphicFramePr>
        <p:xfrm>
          <a:off x="1115617" y="1097502"/>
          <a:ext cx="6696743" cy="4131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911"/>
                <a:gridCol w="1851596"/>
                <a:gridCol w="1852236"/>
              </a:tblGrid>
              <a:tr h="103927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Продолжительность дневного сна,</a:t>
                      </a: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не менее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1-3 года</a:t>
                      </a:r>
                    </a:p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</a:p>
                    <a:p>
                      <a:pPr indent="2540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       4-7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часа</a:t>
                      </a:r>
                    </a:p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</a:p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2,5 часа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101388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Продолжительность прогулок, </a:t>
                      </a: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не менее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для детей до 7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часа в день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103927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Суммарный объем двигательной активности, </a:t>
                      </a:r>
                    </a:p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не менее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все возрасты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час в день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103927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Утренняя зарядка, продолжительность, </a:t>
                      </a:r>
                    </a:p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не менее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7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 минут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8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087"/>
            <a:ext cx="87129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образовательной деятельности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27645"/>
              </p:ext>
            </p:extLst>
          </p:nvPr>
        </p:nvGraphicFramePr>
        <p:xfrm>
          <a:off x="395536" y="908720"/>
          <a:ext cx="7992888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2185"/>
                <a:gridCol w="2209969"/>
                <a:gridCol w="2210734"/>
              </a:tblGrid>
              <a:tr h="318209"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Показатель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Возраст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Норма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293700">
                <a:tc>
                  <a:txBody>
                    <a:bodyPr/>
                    <a:lstStyle/>
                    <a:p>
                      <a:pPr marL="2921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Начало занятий не ранее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indent="2794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все возрасты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293700">
                <a:tc>
                  <a:txBody>
                    <a:bodyPr/>
                    <a:lstStyle/>
                    <a:p>
                      <a:pPr marL="29210"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Окончание занятий, не позднее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все возрасты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 anchor="ctr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1571940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Продолжительность занятия для детей</a:t>
                      </a:r>
                      <a:endParaRPr lang="ru-RU" sz="13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дошкольного возраста, не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 anchor="b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1,5 до 3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3 до 4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4 до 5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5 до 6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6 до 7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 мин.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157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Продолжительность дневной суммарной образовательной нагрузки для детей дошкольного возраста не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1,5 до 3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3 до 4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4 до 5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5 до 6 лет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6 до 7 лет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 или 75 мин.</a:t>
                      </a:r>
                      <a:endParaRPr lang="ru-RU" sz="1300">
                        <a:effectLst/>
                      </a:endParaRPr>
                    </a:p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 мин.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531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Продолжительность перерывов между занятиями, не менее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 возрасты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мин.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  <a:tr h="531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Перерыв во время занятий для гимнастики, не менее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 возрасты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  <a:tc>
                  <a:txBody>
                    <a:bodyPr/>
                    <a:lstStyle/>
                    <a:p>
                      <a:pPr marL="102235" indent="448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2-х мин.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4" marR="661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7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почтовый адрес: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650066, г. Кемерово, пр. Октябрьский, 11</a:t>
            </a:r>
          </a:p>
          <a:p>
            <a:pPr algn="just"/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mdou144-kem@mail.ru</a:t>
            </a:r>
            <a:endParaRPr lang="ru-RU" sz="2200" i="1" dirty="0" smtClean="0">
              <a:solidFill>
                <a:srgbClr val="3E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Гребенькова Юлия Ильинична</a:t>
            </a:r>
          </a:p>
          <a:p>
            <a:pPr algn="just"/>
            <a:endParaRPr lang="ru-RU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Ирина Владимировна</a:t>
            </a:r>
          </a:p>
          <a:p>
            <a:pPr algn="just"/>
            <a:endParaRPr lang="ru-RU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медсестра: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Каверзина Ирина Викторовна</a:t>
            </a:r>
          </a:p>
          <a:p>
            <a:pPr algn="just"/>
            <a:endParaRPr lang="ru-RU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+ 7 (3842) 52-13-12</a:t>
            </a:r>
          </a:p>
          <a:p>
            <a:pPr algn="just"/>
            <a:endParaRPr lang="ru-RU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ДОУ: </a:t>
            </a:r>
            <a:r>
              <a:rPr lang="en-US" sz="2000" i="1" dirty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mbdou144.moy.su</a:t>
            </a:r>
            <a:endParaRPr lang="ru-RU" sz="2000" i="1" dirty="0" smtClean="0">
              <a:solidFill>
                <a:srgbClr val="3E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24744"/>
            <a:ext cx="4152099" cy="3852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latin typeface="Times New Roman"/>
                <a:ea typeface="Calibri"/>
                <a:cs typeface="Times New Roman"/>
              </a:rPr>
              <a:t>Спасибо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latin typeface="Times New Roman"/>
                <a:ea typeface="Calibri"/>
                <a:cs typeface="Times New Roman"/>
              </a:rPr>
              <a:t>за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i="1" dirty="0">
                <a:latin typeface="Times New Roman"/>
                <a:ea typeface="Calibri"/>
                <a:cs typeface="Times New Roman"/>
              </a:rPr>
              <a:t>внимание!</a:t>
            </a:r>
            <a:endParaRPr lang="ru-RU" sz="66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0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ДО МБДОУ № 144 (для детей с амблиопией и косоглазием)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на основе: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«Об образовании в РФ» № 273-ФЗ от 29.12.2012 г.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«О внесении изменений в Федеральный закон «Об образовании в РФ» и статью 1 Федерального закона  «Об обязательных требованиях в Российской Федерации» № 371-ФЗ от 24.09.2022 г. 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(ФГОС ДО), утверждённого приказом МОиН РФ № 1155 от  17.10.2013 г.;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Просвещения Российской Федерации «Об утверждении ФАОП ДО» № 1022 от 24.11.2022 г.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7.userapi.com/impg/AKKs8ujZgG_D4fVs5xWgm9TuDr5LkZFzu2PMog/a9XAUYmUncM.jpg?size=604x434&amp;quality=95&amp;sign=fe3f6cc50b480c3a5d059337c838ee8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930643" cy="28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Цель адаптированной образовательной Программы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RINA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03" y="3842286"/>
            <a:ext cx="4893961" cy="268305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/>
              <a:t>- </a:t>
            </a:r>
            <a:r>
              <a:rPr lang="ru-RU" sz="1400" i="1" dirty="0"/>
              <a:t>реализация</a:t>
            </a:r>
            <a:r>
              <a:rPr lang="ru-RU" sz="1400" dirty="0"/>
              <a:t> содержания АОП ДО;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коррекция недостатков</a:t>
            </a:r>
            <a:r>
              <a:rPr lang="ru-RU" sz="1400" dirty="0"/>
              <a:t> психофизического развития обучающихся с ОВЗ;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охрана и укрепление физического и психического здоровья</a:t>
            </a:r>
            <a:r>
              <a:rPr lang="ru-RU" sz="1400" dirty="0"/>
              <a:t> обучающихся с ОВЗ, в том числе их эмоционального благополучия;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обеспечение равных возможностей</a:t>
            </a:r>
            <a:r>
              <a:rPr lang="ru-RU" sz="1400" dirty="0"/>
              <a:t> для полноценного развития ребенка с ОВЗ в период дошкольного образования независимо от места проживания, пола, нации, языка, социального статуса;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создание благоприятных условий развития</a:t>
            </a:r>
            <a:r>
              <a:rPr lang="ru-RU" sz="1400" dirty="0"/>
              <a:t>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педагогическим работником, родителями (законными представителями), другими детьми;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объединение обучения и воспитания в целостный образовательный процесс</a:t>
            </a:r>
            <a:r>
              <a:rPr lang="ru-RU" sz="1400" dirty="0"/>
              <a:t>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формирование общей культуры личности обучающихся с ОВЗ</a:t>
            </a:r>
            <a:r>
              <a:rPr lang="ru-RU" sz="1400" dirty="0"/>
              <a:t>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формирование социокультурной среды</a:t>
            </a:r>
            <a:r>
              <a:rPr lang="ru-RU" sz="1400" dirty="0"/>
              <a:t>, соответствующей психофизическим и индивидуальным особенностям развития обучающихся с ОВЗ;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обеспечение психолого-педагогической поддержки родителей</a:t>
            </a:r>
            <a:r>
              <a:rPr lang="ru-RU" sz="1400" dirty="0"/>
              <a:t> (законных представителей) и повышение их компетентности в вопросах развития, образования, реабилитации (абилитации), охраны и укрепления здоровья обучающихся с ОВЗ;</a:t>
            </a:r>
          </a:p>
          <a:p>
            <a:r>
              <a:rPr lang="ru-RU" sz="1400" dirty="0"/>
              <a:t>- </a:t>
            </a:r>
            <a:r>
              <a:rPr lang="ru-RU" sz="1400" i="1" dirty="0"/>
              <a:t>обеспечение преемственности </a:t>
            </a:r>
            <a:r>
              <a:rPr lang="ru-RU" sz="1400" dirty="0"/>
              <a:t>целей, задач и содержания дошкольного и начального общего образования.</a:t>
            </a:r>
          </a:p>
          <a:p>
            <a:pPr lvl="0"/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50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963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целевого раздела: </a:t>
            </a:r>
            <a:endParaRPr lang="ru-RU" sz="2800" b="1" dirty="0">
              <a:solidFill>
                <a:srgbClr val="3E18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3E18A8"/>
                </a:solidFill>
              </a:rPr>
              <a:t>1</a:t>
            </a:r>
            <a:r>
              <a:rPr lang="ru-RU" sz="1900" dirty="0">
                <a:solidFill>
                  <a:srgbClr val="3E18A8"/>
                </a:solidFill>
              </a:rPr>
              <a:t>. </a:t>
            </a:r>
            <a:r>
              <a:rPr lang="ru-RU" sz="1900" b="1" dirty="0">
                <a:solidFill>
                  <a:srgbClr val="3E18A8"/>
                </a:solidFill>
              </a:rPr>
              <a:t>Пояснительную записку</a:t>
            </a:r>
            <a:r>
              <a:rPr lang="ru-RU" sz="1900" dirty="0">
                <a:solidFill>
                  <a:srgbClr val="3E18A8"/>
                </a:solidFill>
              </a:rPr>
              <a:t> </a:t>
            </a:r>
            <a:r>
              <a:rPr lang="ru-RU" sz="1900" dirty="0"/>
              <a:t>(цели, задачи, принципы формирования программы) – в обязательной части цели, задачи и принципы соответствуют ФАОП ДО; в части, формируемой участниками образовательных отношений – они дополняются целями и задачами парциальных программ, регионального компонента или задачами соответствующими традициями самой дошкольной организации.</a:t>
            </a:r>
          </a:p>
          <a:p>
            <a:r>
              <a:rPr lang="ru-RU" sz="1900" dirty="0">
                <a:solidFill>
                  <a:srgbClr val="3E18A8"/>
                </a:solidFill>
              </a:rPr>
              <a:t>2.</a:t>
            </a:r>
            <a:r>
              <a:rPr lang="ru-RU" sz="1900" b="1" dirty="0">
                <a:solidFill>
                  <a:srgbClr val="3E18A8"/>
                </a:solidFill>
              </a:rPr>
              <a:t>Планируемые результаты</a:t>
            </a:r>
            <a:r>
              <a:rPr lang="ru-RU" sz="1900" dirty="0">
                <a:solidFill>
                  <a:srgbClr val="3E18A8"/>
                </a:solidFill>
              </a:rPr>
              <a:t> </a:t>
            </a:r>
            <a:r>
              <a:rPr lang="ru-RU" sz="1900" dirty="0"/>
              <a:t>освоения программы в младенческом, раннем, дошкольном возрасте, а так же на этапе завершения освоения программы. В обязательной части они дублируют планируемые результаты, сформулированные в ФАОП. В части, формируемой участниками образовательных отношений – дополняются планируемыми результатами наших парциальных или региональных программ.</a:t>
            </a:r>
          </a:p>
          <a:p>
            <a:r>
              <a:rPr lang="ru-RU" sz="1900" dirty="0">
                <a:solidFill>
                  <a:srgbClr val="3E18A8"/>
                </a:solidFill>
              </a:rPr>
              <a:t>3. </a:t>
            </a:r>
            <a:r>
              <a:rPr lang="ru-RU" sz="1900" b="1" dirty="0">
                <a:solidFill>
                  <a:srgbClr val="3E18A8"/>
                </a:solidFill>
              </a:rPr>
              <a:t>Педагогическая диагностика</a:t>
            </a:r>
            <a:r>
              <a:rPr lang="ru-RU" sz="1900" dirty="0">
                <a:solidFill>
                  <a:srgbClr val="3E18A8"/>
                </a:solidFill>
              </a:rPr>
              <a:t> </a:t>
            </a:r>
            <a:r>
              <a:rPr lang="ru-RU" sz="1900" dirty="0"/>
              <a:t>достижений планируемых результатов она содержит как общие подходы к описанию диагностики, так и указания на конкретные диагностические методики, которые мы будем применять. Они тоже могут быть дополнены какими-то специальными методиками, которые предлагают авторы парциальных программ (в части, формируемой участниками образовательных отношений).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 в раннем возрасте (для слепых обучающихся):</a:t>
            </a:r>
          </a:p>
          <a:p>
            <a:r>
              <a:rPr lang="ru-RU" sz="1200" dirty="0"/>
              <a:t>К </a:t>
            </a:r>
            <a:r>
              <a:rPr lang="ru-RU" sz="1200" b="1" dirty="0"/>
              <a:t>трем годам</a:t>
            </a:r>
            <a:r>
              <a:rPr lang="ru-RU" sz="1200" dirty="0"/>
              <a:t> у слепого обучающегося адаптационно-компенсаторные механизмы проявляются следующим образом:</a:t>
            </a:r>
          </a:p>
          <a:p>
            <a:r>
              <a:rPr lang="ru-RU" sz="1200" dirty="0"/>
              <a:t>1) интересуется окружающими предметами, активно осязает их; проявляет интерес к полимодальным впечатлениям: осязание в сочетании со слуховыми, вибрационными, обонятельными впечатлениями; использует специфические, культурно фиксированные предметные действия с помощью педагогического работника, проявляет знания назначений бытовых предметов, игрушек ближайшего окружения; демонстрирует умения в действиях с музыкальными игрушками, куклой, проявляет избирательное отношение к материалу, из которого сделаны предметы;</a:t>
            </a:r>
          </a:p>
          <a:p>
            <a:r>
              <a:rPr lang="ru-RU" sz="1200" dirty="0"/>
              <a:t>2) стремится к общению и понимает смысл речевого общения с педагогическим работником в знакомых ситуациях, активно подражает им в речи и звукопроизношениях, узнает по голосу окружающих, положительно относится к совместным с педагогическим работником, родителями (законными представителями) действиям; речь выступает основным средством общения;</a:t>
            </a:r>
          </a:p>
          <a:p>
            <a:r>
              <a:rPr lang="ru-RU" sz="1200" dirty="0"/>
              <a:t>3) владеет речью как средством коммуникации: понимает речь педагогических работников, может обращаться с вопросами и просьбами, знает названия окружающих предметов и игрушек, проявляет понимание связи слов с обозначаемыми ими предметами и объектами, использует речь в качестве основного средства общения с педагогическим работником;</a:t>
            </a:r>
          </a:p>
          <a:p>
            <a:r>
              <a:rPr lang="ru-RU" sz="1200" dirty="0"/>
              <a:t>4) проявляет интерес к другим детям, прислушивается к их речи, звуковым сигналам деятельности, уточняет через вопросы, что происходит, кто и чем занимается;</a:t>
            </a:r>
          </a:p>
          <a:p>
            <a:r>
              <a:rPr lang="ru-RU" sz="1200" dirty="0"/>
              <a:t>5) любит слушать стихи, песни, короткие сказки, изучать тактильную книгу, двигаться под музыку, проявляет живой эмоциональный отклик на эстетические впечатления от тактильных, слуховых восприятий, игровых действий с музыкальными игрушками;</a:t>
            </a:r>
          </a:p>
          <a:p>
            <a:r>
              <a:rPr lang="ru-RU" sz="1200" dirty="0"/>
              <a:t>6) владеет ходьбой, свободной в знакомом пространстве и с поддержкой в малознакомом пространстве, при преодолении препятствий, проявляет положительное отношение к ходьбе;</a:t>
            </a:r>
          </a:p>
          <a:p>
            <a:r>
              <a:rPr lang="ru-RU" sz="1200" dirty="0"/>
              <a:t>7) демонстрирует способность при ходьбе ориентироваться: сохранять, изменять направление движения с использованием предметов-ориентиров, находящихся в знакомом пространстве, ориентироваться на слух;</a:t>
            </a:r>
          </a:p>
          <a:p>
            <a:r>
              <a:rPr lang="ru-RU" sz="1200" dirty="0"/>
              <a:t>8) крупная и мелкая моторика рук обеспечивает формирование двигательного компонента различных видов деятельности.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MARINA\Desktop\navyki-zdorovogo-obraza-zhizni-u-detej-doshkolnogo-vozrasta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1728192" cy="129614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4ccaf397ce38ded9f6488a784f14de7e44dc0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830</TotalTime>
  <Words>3237</Words>
  <Application>Microsoft Office PowerPoint</Application>
  <PresentationFormat>Экран (4:3)</PresentationFormat>
  <Paragraphs>265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ASRock</cp:lastModifiedBy>
  <cp:revision>154</cp:revision>
  <cp:lastPrinted>2016-07-01T02:52:53Z</cp:lastPrinted>
  <dcterms:created xsi:type="dcterms:W3CDTF">2016-06-29T17:17:20Z</dcterms:created>
  <dcterms:modified xsi:type="dcterms:W3CDTF">2023-10-27T08:56:53Z</dcterms:modified>
</cp:coreProperties>
</file>